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sldIdLst>
    <p:sldId id="256" r:id="rId3"/>
    <p:sldId id="271" r:id="rId5"/>
    <p:sldId id="286" r:id="rId6"/>
    <p:sldId id="272" r:id="rId7"/>
    <p:sldId id="257" r:id="rId8"/>
    <p:sldId id="285" r:id="rId9"/>
    <p:sldId id="261" r:id="rId10"/>
    <p:sldId id="264" r:id="rId11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2.xml"/><Relationship Id="rId3" Type="http://schemas.openxmlformats.org/officeDocument/2006/relationships/tags" Target="../tags/tag1.xml"/><Relationship Id="rId2" Type="http://schemas.openxmlformats.org/officeDocument/2006/relationships/image" Target="../media/image4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8" Type="http://schemas.openxmlformats.org/officeDocument/2006/relationships/tags" Target="../tags/tag6.xml"/><Relationship Id="rId7" Type="http://schemas.openxmlformats.org/officeDocument/2006/relationships/hyperlink" Target="https://app.powerbi.com/groups/me/reports/e2398d4a-d80e-488c-b22b-ac5f95740d70?pbi_source=PowerPoint" TargetMode="External"/><Relationship Id="rId6" Type="http://schemas.openxmlformats.org/officeDocument/2006/relationships/tags" Target="../tags/tag5.xml"/><Relationship Id="rId5" Type="http://schemas.openxmlformats.org/officeDocument/2006/relationships/image" Target="../media/image5.png"/><Relationship Id="rId4" Type="http://schemas.openxmlformats.org/officeDocument/2006/relationships/tags" Target="../tags/tag4.xml"/><Relationship Id="rId3" Type="http://schemas.openxmlformats.org/officeDocument/2006/relationships/hyperlink" Target="https://app.powerbi.com/groups/me/reports/e2398d4a-d80e-488c-b22b-ac5f95740d70/?pbi_source=PowerPoint" TargetMode="External"/><Relationship Id="rId2" Type="http://schemas.openxmlformats.org/officeDocument/2006/relationships/tags" Target="../tags/tag3.xml"/><Relationship Id="rId13" Type="http://schemas.openxmlformats.org/officeDocument/2006/relationships/notesSlide" Target="../notesSlides/notesSlide5.xml"/><Relationship Id="rId12" Type="http://schemas.openxmlformats.org/officeDocument/2006/relationships/slideLayout" Target="../slideLayouts/slideLayout1.xml"/><Relationship Id="rId11" Type="http://schemas.openxmlformats.org/officeDocument/2006/relationships/image" Target="../media/image7.png"/><Relationship Id="rId10" Type="http://schemas.openxmlformats.org/officeDocument/2006/relationships/tags" Target="../tags/tag7.xml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14.xml"/><Relationship Id="rId8" Type="http://schemas.openxmlformats.org/officeDocument/2006/relationships/tags" Target="../tags/tag13.xml"/><Relationship Id="rId7" Type="http://schemas.openxmlformats.org/officeDocument/2006/relationships/tags" Target="../tags/tag12.xml"/><Relationship Id="rId6" Type="http://schemas.openxmlformats.org/officeDocument/2006/relationships/tags" Target="../tags/tag11.xml"/><Relationship Id="rId5" Type="http://schemas.openxmlformats.org/officeDocument/2006/relationships/tags" Target="../tags/tag10.xml"/><Relationship Id="rId4" Type="http://schemas.openxmlformats.org/officeDocument/2006/relationships/tags" Target="../tags/tag9.xml"/><Relationship Id="rId3" Type="http://schemas.openxmlformats.org/officeDocument/2006/relationships/tags" Target="../tags/tag8.xml"/><Relationship Id="rId2" Type="http://schemas.openxmlformats.org/officeDocument/2006/relationships/image" Target="../media/image8.png"/><Relationship Id="rId11" Type="http://schemas.openxmlformats.org/officeDocument/2006/relationships/notesSlide" Target="../notesSlides/notesSlide7.xml"/><Relationship Id="rId10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531225"/>
          </a:xfrm>
          <a:prstGeom prst="rect">
            <a:avLst/>
          </a:prstGeom>
          <a:solidFill>
            <a:srgbClr val="07070C"/>
          </a:solidFill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34780" y="0"/>
            <a:ext cx="5595620" cy="839406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6290" y="955675"/>
            <a:ext cx="7760970" cy="3381375"/>
          </a:xfrm>
          <a:prstGeom prst="rect">
            <a:avLst/>
          </a:prstGeom>
          <a:noFill/>
        </p:spPr>
        <p:txBody>
          <a:bodyPr wrap="square" rtlCol="0" anchor="t"/>
          <a:lstStyle/>
          <a:p>
            <a:r>
              <a:rPr lang="en-US" sz="7200" dirty="0">
                <a:solidFill>
                  <a:schemeClr val="accent2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Coffee Shop Sales D</a:t>
            </a:r>
            <a:r>
              <a:rPr lang="en-US" sz="7200" dirty="0">
                <a:solidFill>
                  <a:schemeClr val="accent2"/>
                </a:solidFill>
                <a:latin typeface="Sora" pitchFamily="34" charset="0"/>
                <a:ea typeface="Sora" pitchFamily="34" charset="-122"/>
                <a:cs typeface="Sora" pitchFamily="34" charset="-120"/>
                <a:sym typeface="+mn-ea"/>
              </a:rPr>
              <a:t>ata Analysis</a:t>
            </a:r>
            <a:r>
              <a:rPr lang="en-US" sz="7200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  <a:sym typeface="+mn-ea"/>
              </a:rPr>
              <a:t> </a:t>
            </a:r>
            <a:r>
              <a:rPr lang="en-US" sz="6035" b="1" dirty="0">
                <a:sym typeface="+mn-ea"/>
              </a:rPr>
              <a:t>wer bi).</a:t>
            </a:r>
            <a:endParaRPr lang="en-US" sz="6035" dirty="0"/>
          </a:p>
        </p:txBody>
      </p:sp>
      <p:sp>
        <p:nvSpPr>
          <p:cNvPr id="6" name="Text 2"/>
          <p:cNvSpPr/>
          <p:nvPr/>
        </p:nvSpPr>
        <p:spPr>
          <a:xfrm>
            <a:off x="833199" y="4587002"/>
            <a:ext cx="7477601" cy="666512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625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Uncover key insights on your coffee shop's performance, from revenue trends to product category contributions.</a:t>
            </a:r>
            <a:endParaRPr lang="en-US" sz="1750" dirty="0"/>
          </a:p>
        </p:txBody>
      </p:sp>
      <p:sp>
        <p:nvSpPr>
          <p:cNvPr id="7" name="Shape 3"/>
          <p:cNvSpPr/>
          <p:nvPr/>
        </p:nvSpPr>
        <p:spPr>
          <a:xfrm>
            <a:off x="833199" y="5520095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819" y="5527715"/>
            <a:ext cx="340162" cy="34016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299686" y="5503426"/>
            <a:ext cx="3158371" cy="388858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3060"/>
              </a:lnSpc>
              <a:buNone/>
            </a:pPr>
            <a:r>
              <a:rPr lang="en-US" sz="2185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by pramod nemagouda</a:t>
            </a:r>
            <a:endParaRPr lang="en-US" sz="2185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24765"/>
            <a:ext cx="14630400" cy="8328025"/>
          </a:xfrm>
          <a:prstGeom prst="rect">
            <a:avLst/>
          </a:prstGeom>
          <a:solidFill>
            <a:srgbClr val="07070C"/>
          </a:solidFill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2413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45465" y="405130"/>
            <a:ext cx="7780655" cy="100965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en-US" sz="2800" b="1" dirty="0">
                <a:solidFill>
                  <a:schemeClr val="accent2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Introduction</a:t>
            </a:r>
            <a:r>
              <a:rPr lang="en-US" sz="2400" b="1" dirty="0">
                <a:solidFill>
                  <a:schemeClr val="accent2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: Business Context and Objectives</a:t>
            </a:r>
            <a:endParaRPr lang="en-US" sz="2400" b="1" dirty="0">
              <a:solidFill>
                <a:schemeClr val="accent2"/>
              </a:solidFill>
              <a:latin typeface="Sora" pitchFamily="34" charset="0"/>
              <a:ea typeface="Sora" pitchFamily="34" charset="-122"/>
              <a:cs typeface="Sora" pitchFamily="34" charset="-120"/>
            </a:endParaRPr>
          </a:p>
        </p:txBody>
      </p:sp>
      <p:sp>
        <p:nvSpPr>
          <p:cNvPr id="6" name="Text 2"/>
          <p:cNvSpPr/>
          <p:nvPr/>
        </p:nvSpPr>
        <p:spPr>
          <a:xfrm>
            <a:off x="833120" y="1504315"/>
            <a:ext cx="7477760" cy="145097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625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The main objective of the project is to gain valuable insights from their sales data and make data-driven decisions to improve performance and profitability.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
</a:t>
            </a:r>
            <a:endParaRPr lang="en-US" sz="1750" dirty="0"/>
          </a:p>
        </p:txBody>
      </p:sp>
      <p:sp>
        <p:nvSpPr>
          <p:cNvPr id="8" name="Text 1"/>
          <p:cNvSpPr/>
          <p:nvPr>
            <p:custDataLst>
              <p:tags r:id="rId3"/>
            </p:custDataLst>
          </p:nvPr>
        </p:nvSpPr>
        <p:spPr>
          <a:xfrm>
            <a:off x="499110" y="3041015"/>
            <a:ext cx="8263890" cy="875665"/>
          </a:xfrm>
          <a:prstGeom prst="rect">
            <a:avLst/>
          </a:prstGeom>
          <a:noFill/>
        </p:spPr>
        <p:txBody>
          <a:bodyPr wrap="square" rtlCol="0" anchor="t"/>
          <a:p>
            <a:pPr marL="0" indent="0">
              <a:lnSpc>
                <a:spcPts val="7545"/>
              </a:lnSpc>
              <a:buNone/>
            </a:pPr>
            <a:r>
              <a:rPr lang="en-US" sz="2400" b="1" dirty="0">
                <a:solidFill>
                  <a:schemeClr val="accent2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Data Sources and Tools</a:t>
            </a:r>
            <a:r>
              <a:rPr lang="en-US" sz="2400" dirty="0">
                <a:solidFill>
                  <a:schemeClr val="accent2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 </a:t>
            </a:r>
            <a:endParaRPr lang="en-US" sz="2400" dirty="0">
              <a:solidFill>
                <a:schemeClr val="accent2"/>
              </a:solidFill>
              <a:latin typeface="Sora" pitchFamily="34" charset="0"/>
              <a:ea typeface="Sora" pitchFamily="34" charset="-122"/>
              <a:cs typeface="Sora" pitchFamily="34" charset="-120"/>
            </a:endParaRPr>
          </a:p>
        </p:txBody>
      </p:sp>
      <p:sp>
        <p:nvSpPr>
          <p:cNvPr id="9" name="Text 2"/>
          <p:cNvSpPr/>
          <p:nvPr>
            <p:custDataLst>
              <p:tags r:id="rId4"/>
            </p:custDataLst>
          </p:nvPr>
        </p:nvSpPr>
        <p:spPr>
          <a:xfrm>
            <a:off x="830580" y="4246245"/>
            <a:ext cx="7932420" cy="3072130"/>
          </a:xfrm>
          <a:prstGeom prst="rect">
            <a:avLst/>
          </a:prstGeom>
          <a:noFill/>
        </p:spPr>
        <p:txBody>
          <a:bodyPr wrap="square" rtlCol="0" anchor="t"/>
          <a:p>
            <a:pPr marL="0" indent="0">
              <a:lnSpc>
                <a:spcPts val="2625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MySQL:For data quering,cleaning and management.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
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Power Bi: Dynamic dashboard creation and interactive data visualization.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
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
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Both MySQL and Power Bi allowed for thorough cross validation of data, ensuring accuracy and reliability in addressing the project’s problem statements.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
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353425"/>
          </a:xfrm>
          <a:prstGeom prst="rect">
            <a:avLst/>
          </a:prstGeom>
          <a:solidFill>
            <a:srgbClr val="07070C"/>
          </a:solidFill>
        </p:spPr>
      </p:sp>
      <p:sp>
        <p:nvSpPr>
          <p:cNvPr id="5" name="Text Box 4"/>
          <p:cNvSpPr txBox="1"/>
          <p:nvPr/>
        </p:nvSpPr>
        <p:spPr>
          <a:xfrm>
            <a:off x="3150235" y="269875"/>
            <a:ext cx="8330565" cy="112141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marL="0" indent="0">
              <a:lnSpc>
                <a:spcPts val="7545"/>
              </a:lnSpc>
              <a:buNone/>
            </a:pPr>
            <a:r>
              <a:rPr lang="en-US" sz="6000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  <a:sym typeface="+mn-ea"/>
              </a:rPr>
              <a:t>MY SQL</a:t>
            </a:r>
            <a:endParaRPr lang="en-US" sz="6000" dirty="0">
              <a:solidFill>
                <a:srgbClr val="B380FF"/>
              </a:solidFill>
              <a:latin typeface="Sora" pitchFamily="34" charset="0"/>
              <a:ea typeface="Sora" pitchFamily="34" charset="-122"/>
              <a:cs typeface="Sora" pitchFamily="34" charset="-120"/>
              <a:sym typeface="+mn-ea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1355090" y="1413510"/>
            <a:ext cx="9359900" cy="993140"/>
          </a:xfrm>
          <a:prstGeom prst="rect">
            <a:avLst/>
          </a:prstGeom>
        </p:spPr>
        <p:txBody>
          <a:bodyPr>
            <a:noAutofit/>
          </a:bodyPr>
          <a:p>
            <a:pPr marL="0" algn="l">
              <a:lnSpc>
                <a:spcPts val="7545"/>
              </a:lnSpc>
              <a:buClrTx/>
              <a:buSzTx/>
              <a:buFontTx/>
            </a:pPr>
            <a:r>
              <a:rPr lang="en-US" sz="4000" b="1" i="0" dirty="0">
                <a:solidFill>
                  <a:schemeClr val="accent2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STEPS FOR MY SQL</a:t>
            </a:r>
            <a:endParaRPr lang="en-US" sz="4000" b="1" i="0" dirty="0">
              <a:solidFill>
                <a:schemeClr val="accent2"/>
              </a:solidFill>
              <a:latin typeface="Sora" pitchFamily="34" charset="0"/>
              <a:ea typeface="Sora" pitchFamily="34" charset="-122"/>
              <a:cs typeface="Sora" pitchFamily="34" charset="-120"/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1355725" y="2809240"/>
            <a:ext cx="12866370" cy="502920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en-US" sz="3200" dirty="0">
                <a:solidFill>
                  <a:schemeClr val="bg1">
                    <a:lumMod val="85000"/>
                  </a:schemeClr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• Data Walkthrough</a:t>
            </a:r>
            <a:endParaRPr lang="en-US" sz="3200" dirty="0">
              <a:solidFill>
                <a:schemeClr val="bg1">
                  <a:lumMod val="85000"/>
                </a:schemeClr>
              </a:solidFill>
              <a:latin typeface="Sora" pitchFamily="34" charset="0"/>
              <a:ea typeface="Sora" pitchFamily="34" charset="-122"/>
              <a:cs typeface="Sora" pitchFamily="34" charset="-120"/>
            </a:endParaRPr>
          </a:p>
          <a:p>
            <a:r>
              <a:rPr lang="en-US" sz="3200" dirty="0">
                <a:solidFill>
                  <a:schemeClr val="bg1">
                    <a:lumMod val="85000"/>
                  </a:schemeClr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• Raw data file preparation</a:t>
            </a:r>
            <a:endParaRPr lang="en-US" sz="3200" dirty="0">
              <a:solidFill>
                <a:schemeClr val="bg1">
                  <a:lumMod val="85000"/>
                </a:schemeClr>
              </a:solidFill>
              <a:latin typeface="Sora" pitchFamily="34" charset="0"/>
              <a:ea typeface="Sora" pitchFamily="34" charset="-122"/>
              <a:cs typeface="Sora" pitchFamily="34" charset="-120"/>
            </a:endParaRPr>
          </a:p>
          <a:p>
            <a:r>
              <a:rPr lang="en-US" sz="3200" dirty="0">
                <a:solidFill>
                  <a:schemeClr val="bg1">
                    <a:lumMod val="85000"/>
                  </a:schemeClr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• Creating Database</a:t>
            </a:r>
            <a:endParaRPr lang="en-US" sz="3200" dirty="0">
              <a:solidFill>
                <a:schemeClr val="bg1">
                  <a:lumMod val="85000"/>
                </a:schemeClr>
              </a:solidFill>
              <a:latin typeface="Sora" pitchFamily="34" charset="0"/>
              <a:ea typeface="Sora" pitchFamily="34" charset="-122"/>
              <a:cs typeface="Sora" pitchFamily="34" charset="-120"/>
            </a:endParaRPr>
          </a:p>
          <a:p>
            <a:r>
              <a:rPr lang="en-US" sz="3200" dirty="0">
                <a:solidFill>
                  <a:schemeClr val="bg1">
                    <a:lumMod val="85000"/>
                  </a:schemeClr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• Importing File</a:t>
            </a:r>
            <a:endParaRPr lang="en-US" sz="3200" dirty="0">
              <a:solidFill>
                <a:schemeClr val="bg1">
                  <a:lumMod val="85000"/>
                </a:schemeClr>
              </a:solidFill>
              <a:latin typeface="Sora" pitchFamily="34" charset="0"/>
              <a:ea typeface="Sora" pitchFamily="34" charset="-122"/>
              <a:cs typeface="Sora" pitchFamily="34" charset="-120"/>
            </a:endParaRPr>
          </a:p>
          <a:p>
            <a:r>
              <a:rPr lang="en-US" sz="3200" dirty="0">
                <a:solidFill>
                  <a:schemeClr val="bg1">
                    <a:lumMod val="85000"/>
                  </a:schemeClr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• Cleaning Imported File</a:t>
            </a:r>
            <a:endParaRPr lang="en-US" sz="3200" dirty="0">
              <a:solidFill>
                <a:schemeClr val="bg1">
                  <a:lumMod val="85000"/>
                </a:schemeClr>
              </a:solidFill>
              <a:latin typeface="Sora" pitchFamily="34" charset="0"/>
              <a:ea typeface="Sora" pitchFamily="34" charset="-122"/>
              <a:cs typeface="Sora" pitchFamily="34" charset="-120"/>
            </a:endParaRPr>
          </a:p>
          <a:p>
            <a:r>
              <a:rPr lang="en-US" sz="3200" dirty="0">
                <a:solidFill>
                  <a:schemeClr val="bg1">
                    <a:lumMod val="85000"/>
                  </a:schemeClr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• Changing Data Types</a:t>
            </a:r>
            <a:endParaRPr lang="en-US" sz="3200" dirty="0">
              <a:solidFill>
                <a:schemeClr val="bg1">
                  <a:lumMod val="85000"/>
                </a:schemeClr>
              </a:solidFill>
              <a:latin typeface="Sora" pitchFamily="34" charset="0"/>
              <a:ea typeface="Sora" pitchFamily="34" charset="-122"/>
              <a:cs typeface="Sora" pitchFamily="34" charset="-120"/>
            </a:endParaRPr>
          </a:p>
          <a:p>
            <a:r>
              <a:rPr lang="en-US" sz="3200" dirty="0">
                <a:solidFill>
                  <a:schemeClr val="bg1">
                    <a:lumMod val="85000"/>
                  </a:schemeClr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• Firing SQL Queries for Business Requirements</a:t>
            </a:r>
            <a:endParaRPr lang="en-US" sz="3200" dirty="0">
              <a:solidFill>
                <a:schemeClr val="bg1">
                  <a:lumMod val="85000"/>
                </a:schemeClr>
              </a:solidFill>
              <a:latin typeface="Sora" pitchFamily="34" charset="0"/>
              <a:ea typeface="Sora" pitchFamily="34" charset="-122"/>
              <a:cs typeface="Sora" pitchFamily="34" charset="-120"/>
            </a:endParaRPr>
          </a:p>
          <a:p>
            <a:r>
              <a:rPr lang="en-US" sz="3200" dirty="0">
                <a:solidFill>
                  <a:schemeClr val="bg1">
                    <a:lumMod val="85000"/>
                  </a:schemeClr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• Storing Results</a:t>
            </a:r>
            <a:endParaRPr lang="en-US" sz="3200" dirty="0">
              <a:solidFill>
                <a:schemeClr val="bg1">
                  <a:lumMod val="85000"/>
                </a:schemeClr>
              </a:solidFill>
              <a:latin typeface="Sora" pitchFamily="34" charset="0"/>
              <a:ea typeface="Sora" pitchFamily="34" charset="-122"/>
              <a:cs typeface="Sora" pitchFamily="34" charset="-120"/>
            </a:endParaRPr>
          </a:p>
          <a:p>
            <a:r>
              <a:rPr lang="en-US" sz="3200" dirty="0">
                <a:solidFill>
                  <a:schemeClr val="bg1">
                    <a:lumMod val="85000"/>
                  </a:schemeClr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• Preparing SQL Documents</a:t>
            </a:r>
            <a:endParaRPr lang="en-US" sz="3200" dirty="0">
              <a:solidFill>
                <a:schemeClr val="bg1">
                  <a:lumMod val="85000"/>
                </a:schemeClr>
              </a:solidFill>
              <a:latin typeface="Sora" pitchFamily="34" charset="0"/>
              <a:ea typeface="Sora" pitchFamily="34" charset="-122"/>
              <a:cs typeface="Sora" pitchFamily="34" charset="-12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</p:spPr>
        <p:txBody>
          <a:bodyPr/>
          <a:p>
            <a:pPr marL="0" indent="0">
              <a:lnSpc>
                <a:spcPts val="5470"/>
              </a:lnSpc>
              <a:buNone/>
            </a:pPr>
            <a:r>
              <a:rPr lang="en-US" sz="3200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  <a:sym typeface="+mn-ea"/>
              </a:rPr>
              <a:t>PROBLEM STATEMENT:</a:t>
            </a:r>
            <a:endParaRPr lang="en-US" sz="3200" dirty="0">
              <a:solidFill>
                <a:srgbClr val="B380FF"/>
              </a:solidFill>
              <a:latin typeface="Sora" pitchFamily="34" charset="0"/>
              <a:ea typeface="Sora" pitchFamily="34" charset="-122"/>
              <a:cs typeface="Sora" pitchFamily="34" charset="-120"/>
              <a:sym typeface="+mn-ea"/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709930" y="888365"/>
            <a:ext cx="5490845" cy="69342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en-US" sz="3200" dirty="0">
                <a:solidFill>
                  <a:schemeClr val="accent2"/>
                </a:solidFill>
                <a:latin typeface="Sora" pitchFamily="34" charset="0"/>
                <a:ea typeface="Sora" pitchFamily="34" charset="-122"/>
                <a:cs typeface="Sora" pitchFamily="34" charset="-120"/>
                <a:sym typeface="+mn-ea"/>
              </a:rPr>
              <a:t>KPI'S REQUIREMENTS</a:t>
            </a:r>
            <a:endParaRPr lang="en-US" sz="3200" dirty="0">
              <a:solidFill>
                <a:schemeClr val="accent2"/>
              </a:solidFill>
              <a:latin typeface="Sora" pitchFamily="34" charset="0"/>
              <a:ea typeface="Sora" pitchFamily="34" charset="-122"/>
              <a:cs typeface="Sora" pitchFamily="34" charset="-120"/>
              <a:sym typeface="+mn-ea"/>
            </a:endParaRPr>
          </a:p>
        </p:txBody>
      </p:sp>
      <p:sp>
        <p:nvSpPr>
          <p:cNvPr id="10" name="Text Box 9"/>
          <p:cNvSpPr txBox="1"/>
          <p:nvPr/>
        </p:nvSpPr>
        <p:spPr>
          <a:xfrm>
            <a:off x="801370" y="1524635"/>
            <a:ext cx="13365480" cy="588708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en-US"/>
              <a:t>• Calculate the total sales for each respective month.</a:t>
            </a:r>
            <a:endParaRPr lang="en-US"/>
          </a:p>
          <a:p>
            <a:pPr marL="0" lvl="1" algn="l">
              <a:lnSpc>
                <a:spcPts val="2625"/>
              </a:lnSpc>
              <a:buClrTx/>
              <a:buSzTx/>
              <a:buFontTx/>
            </a:pPr>
            <a:r>
              <a:rPr lang="en-US" sz="1750" dirty="0">
                <a:solidFill>
                  <a:srgbClr val="F2F2F2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  <a:sym typeface="+mn-ea"/>
              </a:rPr>
              <a:t> </a:t>
            </a:r>
            <a:r>
              <a:rPr lang="en-US" sz="2400" dirty="0">
                <a:solidFill>
                  <a:schemeClr val="accent2">
                    <a:lumMod val="40000"/>
                    <a:lumOff val="60000"/>
                  </a:schemeClr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  <a:sym typeface="+mn-ea"/>
              </a:rPr>
              <a:t>1.Total Sales Analysis:</a:t>
            </a:r>
            <a:endParaRPr lang="en-US" sz="2400" dirty="0">
              <a:solidFill>
                <a:srgbClr val="F2F2F2"/>
              </a:solidFill>
              <a:latin typeface="Noto Sans TC" pitchFamily="34" charset="0"/>
              <a:ea typeface="Noto Sans TC" pitchFamily="34" charset="-122"/>
              <a:cs typeface="Noto Sans TC" pitchFamily="34" charset="-120"/>
              <a:sym typeface="+mn-ea"/>
            </a:endParaRPr>
          </a:p>
          <a:p>
            <a:pPr algn="l">
              <a:lnSpc>
                <a:spcPts val="2625"/>
              </a:lnSpc>
              <a:buClrTx/>
              <a:buSzTx/>
              <a:buFontTx/>
            </a:pP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• Determine the month-on-month increase or decrease in sales.</a:t>
            </a:r>
            <a:endParaRPr lang="en-US" sz="2400" dirty="0">
              <a:solidFill>
                <a:schemeClr val="bg1">
                  <a:lumMod val="85000"/>
                </a:schemeClr>
              </a:solidFill>
              <a:latin typeface="Noto Sans TC" pitchFamily="34" charset="0"/>
              <a:ea typeface="Noto Sans TC" pitchFamily="34" charset="-122"/>
              <a:cs typeface="Noto Sans TC" pitchFamily="34" charset="-120"/>
            </a:endParaRPr>
          </a:p>
          <a:p>
            <a:pPr algn="l">
              <a:lnSpc>
                <a:spcPts val="2625"/>
              </a:lnSpc>
              <a:buClrTx/>
              <a:buSzTx/>
              <a:buFontTx/>
            </a:pP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• Calculate the difference in sales between the selected month and the previous month.</a:t>
            </a:r>
            <a:endParaRPr lang="en-US" sz="2400" dirty="0">
              <a:solidFill>
                <a:schemeClr val="bg1">
                  <a:lumMod val="85000"/>
                </a:schemeClr>
              </a:solidFill>
              <a:latin typeface="Noto Sans TC" pitchFamily="34" charset="0"/>
              <a:ea typeface="Noto Sans TC" pitchFamily="34" charset="-122"/>
              <a:cs typeface="Noto Sans TC" pitchFamily="34" charset="-120"/>
            </a:endParaRPr>
          </a:p>
          <a:p>
            <a:pPr algn="l">
              <a:lnSpc>
                <a:spcPts val="2625"/>
              </a:lnSpc>
              <a:buClrTx/>
              <a:buSzTx/>
              <a:buFontTx/>
            </a:pPr>
            <a:endParaRPr lang="en-US" sz="2400" dirty="0">
              <a:solidFill>
                <a:srgbClr val="E0D6DE"/>
              </a:solidFill>
              <a:latin typeface="Noto Sans TC" pitchFamily="34" charset="0"/>
              <a:ea typeface="Noto Sans TC" pitchFamily="34" charset="-122"/>
              <a:cs typeface="Noto Sans TC" pitchFamily="34" charset="-120"/>
            </a:endParaRPr>
          </a:p>
          <a:p>
            <a:pPr algn="l">
              <a:lnSpc>
                <a:spcPts val="2625"/>
              </a:lnSpc>
              <a:buClrTx/>
              <a:buSzTx/>
              <a:buFontTx/>
            </a:pPr>
            <a:r>
              <a:rPr lang="en-US" sz="2400" dirty="0">
                <a:solidFill>
                  <a:schemeClr val="accent2">
                    <a:lumMod val="40000"/>
                    <a:lumOff val="60000"/>
                  </a:schemeClr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2. Total Orders Analysis:</a:t>
            </a:r>
            <a:endParaRPr lang="en-US" sz="2400" dirty="0">
              <a:solidFill>
                <a:srgbClr val="E0D6DE"/>
              </a:solidFill>
              <a:latin typeface="Noto Sans TC" pitchFamily="34" charset="0"/>
              <a:ea typeface="Noto Sans TC" pitchFamily="34" charset="-122"/>
              <a:cs typeface="Noto Sans TC" pitchFamily="34" charset="-120"/>
            </a:endParaRPr>
          </a:p>
          <a:p>
            <a:pPr algn="l">
              <a:lnSpc>
                <a:spcPts val="2625"/>
              </a:lnSpc>
              <a:buClrTx/>
              <a:buSzTx/>
              <a:buFontTx/>
            </a:pP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• Calculate the total number of orders for each respective month.</a:t>
            </a:r>
            <a:endParaRPr lang="en-US" sz="2400" dirty="0">
              <a:solidFill>
                <a:schemeClr val="bg1">
                  <a:lumMod val="85000"/>
                </a:schemeClr>
              </a:solidFill>
              <a:latin typeface="Noto Sans TC" pitchFamily="34" charset="0"/>
              <a:ea typeface="Noto Sans TC" pitchFamily="34" charset="-122"/>
              <a:cs typeface="Noto Sans TC" pitchFamily="34" charset="-120"/>
            </a:endParaRPr>
          </a:p>
          <a:p>
            <a:pPr algn="l">
              <a:lnSpc>
                <a:spcPts val="2625"/>
              </a:lnSpc>
              <a:buClrTx/>
              <a:buSzTx/>
              <a:buFontTx/>
            </a:pP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• Determine the month-on-month increase or decrease in the number of orders.</a:t>
            </a:r>
            <a:endParaRPr lang="en-US" sz="2400" dirty="0">
              <a:solidFill>
                <a:schemeClr val="bg1">
                  <a:lumMod val="85000"/>
                </a:schemeClr>
              </a:solidFill>
              <a:latin typeface="Noto Sans TC" pitchFamily="34" charset="0"/>
              <a:ea typeface="Noto Sans TC" pitchFamily="34" charset="-122"/>
              <a:cs typeface="Noto Sans TC" pitchFamily="34" charset="-120"/>
            </a:endParaRPr>
          </a:p>
          <a:p>
            <a:pPr algn="l">
              <a:lnSpc>
                <a:spcPts val="2625"/>
              </a:lnSpc>
              <a:buClrTx/>
              <a:buSzTx/>
              <a:buFontTx/>
            </a:pP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• Calculate the difference in the number of orders between the selected month and the previous month.</a:t>
            </a:r>
            <a:endParaRPr lang="en-US" sz="2400" dirty="0">
              <a:solidFill>
                <a:schemeClr val="bg1">
                  <a:lumMod val="85000"/>
                </a:schemeClr>
              </a:solidFill>
              <a:latin typeface="Noto Sans TC" pitchFamily="34" charset="0"/>
              <a:ea typeface="Noto Sans TC" pitchFamily="34" charset="-122"/>
              <a:cs typeface="Noto Sans TC" pitchFamily="34" charset="-120"/>
            </a:endParaRPr>
          </a:p>
          <a:p>
            <a:pPr algn="l">
              <a:lnSpc>
                <a:spcPts val="2625"/>
              </a:lnSpc>
              <a:buClrTx/>
              <a:buSzTx/>
              <a:buFontTx/>
            </a:pPr>
            <a:endParaRPr lang="en-US" sz="2400" dirty="0">
              <a:solidFill>
                <a:srgbClr val="E0D6DE"/>
              </a:solidFill>
              <a:latin typeface="Noto Sans TC" pitchFamily="34" charset="0"/>
              <a:ea typeface="Noto Sans TC" pitchFamily="34" charset="-122"/>
              <a:cs typeface="Noto Sans TC" pitchFamily="34" charset="-120"/>
            </a:endParaRPr>
          </a:p>
          <a:p>
            <a:pPr algn="l">
              <a:lnSpc>
                <a:spcPts val="2625"/>
              </a:lnSpc>
              <a:buClrTx/>
              <a:buSzTx/>
              <a:buFontTx/>
            </a:pPr>
            <a:r>
              <a:rPr lang="en-US" sz="2400" dirty="0">
                <a:solidFill>
                  <a:schemeClr val="accent2">
                    <a:lumMod val="40000"/>
                    <a:lumOff val="60000"/>
                  </a:schemeClr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3. Total Quantity Sold Analysis:</a:t>
            </a:r>
            <a:endParaRPr lang="en-US" sz="2400" dirty="0">
              <a:solidFill>
                <a:schemeClr val="accent2">
                  <a:lumMod val="40000"/>
                  <a:lumOff val="60000"/>
                </a:schemeClr>
              </a:solidFill>
              <a:latin typeface="Noto Sans TC" pitchFamily="34" charset="0"/>
              <a:ea typeface="Noto Sans TC" pitchFamily="34" charset="-122"/>
              <a:cs typeface="Noto Sans TC" pitchFamily="34" charset="-120"/>
            </a:endParaRPr>
          </a:p>
          <a:p>
            <a:pPr algn="l">
              <a:lnSpc>
                <a:spcPts val="2625"/>
              </a:lnSpc>
              <a:buClrTx/>
              <a:buSzTx/>
              <a:buFontTx/>
            </a:pP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• Calculate the total quantity sold for each respective month.</a:t>
            </a:r>
            <a:endParaRPr lang="en-US" sz="2400" dirty="0">
              <a:solidFill>
                <a:schemeClr val="bg1">
                  <a:lumMod val="85000"/>
                </a:schemeClr>
              </a:solidFill>
              <a:latin typeface="Noto Sans TC" pitchFamily="34" charset="0"/>
              <a:ea typeface="Noto Sans TC" pitchFamily="34" charset="-122"/>
              <a:cs typeface="Noto Sans TC" pitchFamily="34" charset="-120"/>
            </a:endParaRPr>
          </a:p>
          <a:p>
            <a:pPr algn="l">
              <a:lnSpc>
                <a:spcPts val="2625"/>
              </a:lnSpc>
              <a:buClrTx/>
              <a:buSzTx/>
              <a:buFontTx/>
            </a:pP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• Determine the month-on-month increase or decrease in the total quantity sold.</a:t>
            </a:r>
            <a:endParaRPr lang="en-US" sz="2400" dirty="0">
              <a:solidFill>
                <a:schemeClr val="bg1">
                  <a:lumMod val="85000"/>
                </a:schemeClr>
              </a:solidFill>
              <a:latin typeface="Noto Sans TC" pitchFamily="34" charset="0"/>
              <a:ea typeface="Noto Sans TC" pitchFamily="34" charset="-122"/>
              <a:cs typeface="Noto Sans TC" pitchFamily="34" charset="-120"/>
            </a:endParaRPr>
          </a:p>
          <a:p>
            <a:pPr algn="l">
              <a:lnSpc>
                <a:spcPts val="2625"/>
              </a:lnSpc>
              <a:buClrTx/>
              <a:buSzTx/>
              <a:buFontTx/>
            </a:pP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• Calculate the difference in the total quantity sold between the selected month and the previous month.</a:t>
            </a:r>
            <a:endParaRPr lang="en-US" sz="2400" dirty="0">
              <a:solidFill>
                <a:schemeClr val="bg1">
                  <a:lumMod val="85000"/>
                </a:schemeClr>
              </a:solidFill>
              <a:latin typeface="Noto Sans TC" pitchFamily="34" charset="0"/>
              <a:ea typeface="Noto Sans TC" pitchFamily="34" charset="-122"/>
              <a:cs typeface="Noto Sans TC" pitchFamily="34" charset="-12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</p:spPr>
      </p:sp>
      <p:sp>
        <p:nvSpPr>
          <p:cNvPr id="12" name="Title 1"/>
          <p:cNvSpPr txBox="1">
            <a:spLocks noGrp="1"/>
          </p:cNvSpPr>
          <p:nvPr>
            <p:custDataLst>
              <p:tags r:id="rId2"/>
            </p:custDataLst>
          </p:nvPr>
        </p:nvSpPr>
        <p:spPr>
          <a:xfrm>
            <a:off x="4456430" y="280035"/>
            <a:ext cx="5203825" cy="600075"/>
          </a:xfrm>
          <a:prstGeom prst="rect">
            <a:avLst/>
          </a:prstGeom>
          <a:noFill/>
          <a:ln>
            <a:noFill/>
          </a:ln>
          <a:effectLst/>
        </p:spPr>
        <p:txBody>
          <a:bodyPr rot="0" vertOverflow="overflow" horzOverflow="overflow" vert="horz" wrap="square" lIns="91440" tIns="45720" rIns="91440" bIns="45720" numCol="1" spcCol="0" rtlCol="0" fromWordArt="0" anchor="b" anchorCtr="0" compatLnSpc="1">
            <a:normAutofit fontScale="7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 baseline="0">
                <a:solidFill>
                  <a:schemeClr val="tx1"/>
                </a:solidFill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4400" b="0" i="0" u="none" strike="noStrike" kern="1200" cap="none" spc="0" normalizeH="0" baseline="0" noProof="0">
                <a:ln>
                  <a:noFill/>
                </a:ln>
                <a:solidFill>
                  <a:srgbClr val="F3C910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Coffee ☕ Sales report 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rgbClr val="F3C910"/>
              </a:solidFill>
              <a:effectLst/>
              <a:uLnTx/>
              <a:uFillTx/>
              <a:latin typeface="Segoe UI Light" panose="020B0502040204020203" charset="0"/>
              <a:ea typeface="Segoe UI Light" panose="020B0502040204020203" charset="0"/>
              <a:cs typeface="Segoe UI Light" panose="020B0502040204020203" charset="0"/>
            </a:endParaRPr>
          </a:p>
        </p:txBody>
      </p:sp>
      <p:pic>
        <p:nvPicPr>
          <p:cNvPr id="7" name="Picture" title="This slide contains the following visuals: shape ,shape ,shape ,textbox ,slicer ,shape ,Total Sales ,▼ -6.8% | -5.53k vs LM ,shape ,Total Oders ,▼ -5.5% | -2.96k vs LM ,shape ,Total Quantity Sold ,▲ +-5.3% | +6.24k vs LM ,pivotTable ,card ,card ,shape ,shape ,Sales by Weekday / Weekend ,Total Sales ,shape , Sales by store Location ,shape ,Sales Trend Over the Period  ,shape ,Sales by Product Category ,shape ,shape ,Top 10 Product by sales ,pivotTable ,  , Sales by Days | Hours ,textbox ,textbox ,textbox ,image ,image. Please refer to the notes on this slide for details">
            <a:hlinkClick r:id="rId3"/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195705" y="880110"/>
            <a:ext cx="12192635" cy="6858000"/>
          </a:xfrm>
          <a:prstGeom prst="rect">
            <a:avLst/>
          </a:prstGeom>
          <a:noFill/>
        </p:spPr>
      </p:pic>
      <p:sp>
        <p:nvSpPr>
          <p:cNvPr id="8" name="Text Placeholder 2"/>
          <p:cNvSpPr txBox="1"/>
          <p:nvPr>
            <p:custDataLst>
              <p:tags r:id="rId6"/>
            </p:custDataLst>
          </p:nvPr>
        </p:nvSpPr>
        <p:spPr>
          <a:xfrm>
            <a:off x="12672703" y="7826266"/>
            <a:ext cx="1488017" cy="253470"/>
          </a:xfrm>
          <a:prstGeom prst="rect">
            <a:avLst/>
          </a:prstGeom>
        </p:spPr>
        <p:txBody>
          <a:bodyPr vert="horz" lIns="91440" tIns="45720" rIns="91440" bIns="45720" rtlCol="0">
            <a:normAutofit fontScale="8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None/>
              <a:defRPr sz="1200" b="0" i="0" u="sng" kern="1200">
                <a:solidFill>
                  <a:schemeClr val="tx1"/>
                </a:solidFill>
                <a:latin typeface="Segoe UI" panose="020B0502040204020203" charset="0"/>
                <a:ea typeface="Segoe UI" panose="020B0502040204020203" charset="0"/>
                <a:cs typeface="Segoe UI" panose="020B0502040204020203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solidFill>
                  <a:schemeClr val="bg1"/>
                </a:solidFill>
                <a:hlinkClick r:id="rId7"/>
              </a:rPr>
              <a:t>View in Power BI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8951" y="7861681"/>
            <a:ext cx="162027" cy="153025"/>
          </a:xfrm>
          <a:prstGeom prst="rect">
            <a:avLst/>
          </a:prstGeom>
        </p:spPr>
      </p:pic>
      <p:pic>
        <p:nvPicPr>
          <p:cNvPr id="10" name="Picture 9" descr="Microsoft Power BI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8005" y="215265"/>
            <a:ext cx="3251200" cy="5359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32385"/>
            <a:ext cx="14630400" cy="8229600"/>
          </a:xfrm>
          <a:prstGeom prst="rect">
            <a:avLst/>
          </a:prstGeom>
          <a:solidFill>
            <a:srgbClr val="07070C"/>
          </a:solidFill>
        </p:spPr>
      </p:sp>
      <p:sp>
        <p:nvSpPr>
          <p:cNvPr id="4" name="Text Box 3"/>
          <p:cNvSpPr txBox="1"/>
          <p:nvPr/>
        </p:nvSpPr>
        <p:spPr>
          <a:xfrm>
            <a:off x="311785" y="32385"/>
            <a:ext cx="13500100" cy="775462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endParaRPr lang="en-US">
              <a:solidFill>
                <a:schemeClr val="accent5">
                  <a:lumMod val="40000"/>
                  <a:lumOff val="60000"/>
                </a:schemeClr>
              </a:solidFill>
            </a:endParaRPr>
          </a:p>
          <a:p>
            <a:pPr algn="l">
              <a:buClrTx/>
              <a:buSzTx/>
              <a:buFontTx/>
            </a:pPr>
            <a:r>
              <a:rPr lang="en-US" sz="3600" dirty="0">
                <a:solidFill>
                  <a:schemeClr val="accent2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CHARTS REQUIREMENTS</a:t>
            </a:r>
            <a:endParaRPr lang="en-US">
              <a:solidFill>
                <a:schemeClr val="accent5">
                  <a:lumMod val="40000"/>
                  <a:lumOff val="60000"/>
                </a:schemeClr>
              </a:solidFill>
            </a:endParaRPr>
          </a:p>
          <a:p>
            <a:r>
              <a:rPr lang="en-US" dirty="0">
                <a:solidFill>
                  <a:schemeClr val="accent2">
                    <a:lumMod val="40000"/>
                    <a:lumOff val="60000"/>
                  </a:schemeClr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1. Calendar Heat Map:</a:t>
            </a:r>
            <a:endParaRPr lang="en-US" dirty="0">
              <a:solidFill>
                <a:schemeClr val="accent2">
                  <a:lumMod val="40000"/>
                  <a:lumOff val="60000"/>
                </a:schemeClr>
              </a:solidFill>
              <a:latin typeface="Noto Sans TC" pitchFamily="34" charset="0"/>
              <a:ea typeface="Noto Sans TC" pitchFamily="34" charset="-122"/>
              <a:cs typeface="Noto Sans TC" pitchFamily="34" charset="-120"/>
            </a:endParaRPr>
          </a:p>
          <a:p>
            <a:r>
              <a:rPr lang="en-US" dirty="0">
                <a:solidFill>
                  <a:schemeClr val="accent5">
                    <a:lumMod val="40000"/>
                    <a:lumOff val="60000"/>
                  </a:schemeClr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• Implement a calendar heat map that dynamically adjusts based on the selected month from a slicer.</a:t>
            </a:r>
            <a:endParaRPr lang="en-US" dirty="0">
              <a:solidFill>
                <a:schemeClr val="accent5">
                  <a:lumMod val="40000"/>
                  <a:lumOff val="60000"/>
                </a:schemeClr>
              </a:solidFill>
              <a:latin typeface="Noto Sans TC" pitchFamily="34" charset="0"/>
              <a:ea typeface="Noto Sans TC" pitchFamily="34" charset="-122"/>
              <a:cs typeface="Noto Sans TC" pitchFamily="34" charset="-120"/>
            </a:endParaRPr>
          </a:p>
          <a:p>
            <a:r>
              <a:rPr lang="en-US" dirty="0">
                <a:solidFill>
                  <a:schemeClr val="accent5">
                    <a:lumMod val="40000"/>
                    <a:lumOff val="60000"/>
                  </a:schemeClr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• Each day on the calendar will be color-coded to represent sales volume, with darker shades indicating higher</a:t>
            </a:r>
            <a:endParaRPr lang="en-US" dirty="0">
              <a:solidFill>
                <a:schemeClr val="accent5">
                  <a:lumMod val="40000"/>
                  <a:lumOff val="60000"/>
                </a:schemeClr>
              </a:solidFill>
              <a:latin typeface="Noto Sans TC" pitchFamily="34" charset="0"/>
              <a:ea typeface="Noto Sans TC" pitchFamily="34" charset="-122"/>
              <a:cs typeface="Noto Sans TC" pitchFamily="34" charset="-120"/>
            </a:endParaRPr>
          </a:p>
          <a:p>
            <a:r>
              <a:rPr lang="en-US" dirty="0">
                <a:solidFill>
                  <a:schemeClr val="accent5">
                    <a:lumMod val="40000"/>
                    <a:lumOff val="60000"/>
                  </a:schemeClr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sales.</a:t>
            </a:r>
            <a:endParaRPr lang="en-US" dirty="0">
              <a:solidFill>
                <a:schemeClr val="accent5">
                  <a:lumMod val="40000"/>
                  <a:lumOff val="60000"/>
                </a:schemeClr>
              </a:solidFill>
              <a:latin typeface="Noto Sans TC" pitchFamily="34" charset="0"/>
              <a:ea typeface="Noto Sans TC" pitchFamily="34" charset="-122"/>
              <a:cs typeface="Noto Sans TC" pitchFamily="34" charset="-120"/>
            </a:endParaRPr>
          </a:p>
          <a:p>
            <a:r>
              <a:rPr lang="en-US" dirty="0">
                <a:solidFill>
                  <a:schemeClr val="accent5">
                    <a:lumMod val="40000"/>
                    <a:lumOff val="60000"/>
                  </a:schemeClr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• Implement tooltips to display detailed metrics (Sales, Orders, Quantity) when hovering over a specific day.</a:t>
            </a:r>
            <a:endParaRPr lang="en-US" dirty="0">
              <a:solidFill>
                <a:schemeClr val="accent5">
                  <a:lumMod val="40000"/>
                  <a:lumOff val="60000"/>
                </a:schemeClr>
              </a:solidFill>
              <a:latin typeface="Noto Sans TC" pitchFamily="34" charset="0"/>
              <a:ea typeface="Noto Sans TC" pitchFamily="34" charset="-122"/>
              <a:cs typeface="Noto Sans TC" pitchFamily="34" charset="-120"/>
            </a:endParaRPr>
          </a:p>
          <a:p>
            <a:r>
              <a:rPr lang="en-US" dirty="0">
                <a:solidFill>
                  <a:schemeClr val="accent2">
                    <a:lumMod val="40000"/>
                    <a:lumOff val="60000"/>
                  </a:schemeClr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2. Sales Analysis by Weekdays and Weekends:</a:t>
            </a:r>
            <a:endParaRPr lang="en-US" dirty="0">
              <a:solidFill>
                <a:schemeClr val="accent2">
                  <a:lumMod val="40000"/>
                  <a:lumOff val="60000"/>
                </a:schemeClr>
              </a:solidFill>
              <a:latin typeface="Noto Sans TC" pitchFamily="34" charset="0"/>
              <a:ea typeface="Noto Sans TC" pitchFamily="34" charset="-122"/>
              <a:cs typeface="Noto Sans TC" pitchFamily="34" charset="-120"/>
            </a:endParaRPr>
          </a:p>
          <a:p>
            <a:r>
              <a:rPr lang="en-US" dirty="0">
                <a:solidFill>
                  <a:schemeClr val="accent5">
                    <a:lumMod val="40000"/>
                    <a:lumOff val="60000"/>
                  </a:schemeClr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• Segment sales data into weekdays and weekends to analyze performance variations.</a:t>
            </a:r>
            <a:endParaRPr lang="en-US" dirty="0">
              <a:solidFill>
                <a:schemeClr val="accent5">
                  <a:lumMod val="40000"/>
                  <a:lumOff val="60000"/>
                </a:schemeClr>
              </a:solidFill>
              <a:latin typeface="Noto Sans TC" pitchFamily="34" charset="0"/>
              <a:ea typeface="Noto Sans TC" pitchFamily="34" charset="-122"/>
              <a:cs typeface="Noto Sans TC" pitchFamily="34" charset="-120"/>
            </a:endParaRPr>
          </a:p>
          <a:p>
            <a:r>
              <a:rPr lang="en-US" dirty="0">
                <a:solidFill>
                  <a:schemeClr val="accent5">
                    <a:lumMod val="40000"/>
                    <a:lumOff val="60000"/>
                  </a:schemeClr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• Provide insights into whether sales patterns differ significantly between weekdays and weekends.</a:t>
            </a:r>
            <a:endParaRPr lang="en-US" dirty="0">
              <a:solidFill>
                <a:schemeClr val="accent5">
                  <a:lumMod val="40000"/>
                  <a:lumOff val="60000"/>
                </a:schemeClr>
              </a:solidFill>
              <a:latin typeface="Noto Sans TC" pitchFamily="34" charset="0"/>
              <a:ea typeface="Noto Sans TC" pitchFamily="34" charset="-122"/>
              <a:cs typeface="Noto Sans TC" pitchFamily="34" charset="-120"/>
            </a:endParaRPr>
          </a:p>
          <a:p>
            <a:r>
              <a:rPr lang="en-US" dirty="0">
                <a:solidFill>
                  <a:schemeClr val="accent2">
                    <a:lumMod val="40000"/>
                    <a:lumOff val="60000"/>
                  </a:schemeClr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3. Sales Analysis by Store Location:</a:t>
            </a:r>
            <a:endParaRPr lang="en-US" dirty="0">
              <a:solidFill>
                <a:schemeClr val="accent2">
                  <a:lumMod val="40000"/>
                  <a:lumOff val="60000"/>
                </a:schemeClr>
              </a:solidFill>
              <a:latin typeface="Noto Sans TC" pitchFamily="34" charset="0"/>
              <a:ea typeface="Noto Sans TC" pitchFamily="34" charset="-122"/>
              <a:cs typeface="Noto Sans TC" pitchFamily="34" charset="-120"/>
            </a:endParaRPr>
          </a:p>
          <a:p>
            <a:r>
              <a:rPr lang="en-US" dirty="0">
                <a:solidFill>
                  <a:schemeClr val="accent5">
                    <a:lumMod val="40000"/>
                    <a:lumOff val="60000"/>
                  </a:schemeClr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• Visualize sales data by different store locations.</a:t>
            </a:r>
            <a:endParaRPr lang="en-US" dirty="0">
              <a:solidFill>
                <a:schemeClr val="accent5">
                  <a:lumMod val="40000"/>
                  <a:lumOff val="60000"/>
                </a:schemeClr>
              </a:solidFill>
              <a:latin typeface="Noto Sans TC" pitchFamily="34" charset="0"/>
              <a:ea typeface="Noto Sans TC" pitchFamily="34" charset="-122"/>
              <a:cs typeface="Noto Sans TC" pitchFamily="34" charset="-120"/>
            </a:endParaRPr>
          </a:p>
          <a:p>
            <a:r>
              <a:rPr lang="en-US" dirty="0">
                <a:solidFill>
                  <a:schemeClr val="accent5">
                    <a:lumMod val="40000"/>
                    <a:lumOff val="60000"/>
                  </a:schemeClr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• Include month-over-month (MoM) difference metrics based on the selected month in the slicer.</a:t>
            </a:r>
            <a:endParaRPr lang="en-US" dirty="0">
              <a:solidFill>
                <a:schemeClr val="accent5">
                  <a:lumMod val="40000"/>
                  <a:lumOff val="60000"/>
                </a:schemeClr>
              </a:solidFill>
              <a:latin typeface="Noto Sans TC" pitchFamily="34" charset="0"/>
              <a:ea typeface="Noto Sans TC" pitchFamily="34" charset="-122"/>
              <a:cs typeface="Noto Sans TC" pitchFamily="34" charset="-120"/>
            </a:endParaRPr>
          </a:p>
          <a:p>
            <a:r>
              <a:rPr lang="en-US" dirty="0">
                <a:solidFill>
                  <a:schemeClr val="accent5">
                    <a:lumMod val="40000"/>
                    <a:lumOff val="60000"/>
                  </a:schemeClr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• Highlight MoM sales increase or decrease for each store location to identify trends.</a:t>
            </a:r>
            <a:endParaRPr lang="en-US" dirty="0">
              <a:solidFill>
                <a:schemeClr val="accent5">
                  <a:lumMod val="40000"/>
                  <a:lumOff val="60000"/>
                </a:schemeClr>
              </a:solidFill>
              <a:latin typeface="Noto Sans TC" pitchFamily="34" charset="0"/>
              <a:ea typeface="Noto Sans TC" pitchFamily="34" charset="-122"/>
              <a:cs typeface="Noto Sans TC" pitchFamily="34" charset="-120"/>
            </a:endParaRPr>
          </a:p>
          <a:p>
            <a:r>
              <a:rPr lang="en-US" dirty="0">
                <a:solidFill>
                  <a:schemeClr val="accent2">
                    <a:lumMod val="40000"/>
                    <a:lumOff val="60000"/>
                  </a:schemeClr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4. Daily Sales Analysis with Average Line:</a:t>
            </a:r>
            <a:endParaRPr lang="en-US" dirty="0">
              <a:solidFill>
                <a:schemeClr val="accent2">
                  <a:lumMod val="40000"/>
                  <a:lumOff val="60000"/>
                </a:schemeClr>
              </a:solidFill>
              <a:latin typeface="Noto Sans TC" pitchFamily="34" charset="0"/>
              <a:ea typeface="Noto Sans TC" pitchFamily="34" charset="-122"/>
              <a:cs typeface="Noto Sans TC" pitchFamily="34" charset="-120"/>
            </a:endParaRPr>
          </a:p>
          <a:p>
            <a:r>
              <a:rPr lang="en-US" dirty="0">
                <a:solidFill>
                  <a:schemeClr val="accent5">
                    <a:lumMod val="40000"/>
                    <a:lumOff val="60000"/>
                  </a:schemeClr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• Display daily sales for the selected month with a line chart.</a:t>
            </a:r>
            <a:endParaRPr lang="en-US" dirty="0">
              <a:solidFill>
                <a:schemeClr val="accent5">
                  <a:lumMod val="40000"/>
                  <a:lumOff val="60000"/>
                </a:schemeClr>
              </a:solidFill>
              <a:latin typeface="Noto Sans TC" pitchFamily="34" charset="0"/>
              <a:ea typeface="Noto Sans TC" pitchFamily="34" charset="-122"/>
              <a:cs typeface="Noto Sans TC" pitchFamily="34" charset="-120"/>
            </a:endParaRPr>
          </a:p>
          <a:p>
            <a:r>
              <a:rPr lang="en-US" dirty="0">
                <a:solidFill>
                  <a:schemeClr val="accent5">
                    <a:lumMod val="40000"/>
                    <a:lumOff val="60000"/>
                  </a:schemeClr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• Incorporate an average line on the chart to represent the average daily sales.</a:t>
            </a:r>
            <a:endParaRPr lang="en-US" dirty="0">
              <a:solidFill>
                <a:schemeClr val="accent5">
                  <a:lumMod val="40000"/>
                  <a:lumOff val="60000"/>
                </a:schemeClr>
              </a:solidFill>
              <a:latin typeface="Noto Sans TC" pitchFamily="34" charset="0"/>
              <a:ea typeface="Noto Sans TC" pitchFamily="34" charset="-122"/>
              <a:cs typeface="Noto Sans TC" pitchFamily="34" charset="-120"/>
            </a:endParaRPr>
          </a:p>
          <a:p>
            <a:r>
              <a:rPr lang="en-US" dirty="0">
                <a:solidFill>
                  <a:schemeClr val="accent5">
                    <a:lumMod val="40000"/>
                    <a:lumOff val="60000"/>
                  </a:schemeClr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• Highlight bars exceeding or falling below the average sales to identify exceptional sales days.</a:t>
            </a:r>
            <a:endParaRPr lang="en-US" dirty="0">
              <a:solidFill>
                <a:schemeClr val="accent5">
                  <a:lumMod val="40000"/>
                  <a:lumOff val="60000"/>
                </a:schemeClr>
              </a:solidFill>
              <a:latin typeface="Noto Sans TC" pitchFamily="34" charset="0"/>
              <a:ea typeface="Noto Sans TC" pitchFamily="34" charset="-122"/>
              <a:cs typeface="Noto Sans TC" pitchFamily="34" charset="-120"/>
            </a:endParaRPr>
          </a:p>
          <a:p>
            <a:r>
              <a:rPr lang="en-US" dirty="0">
                <a:solidFill>
                  <a:schemeClr val="accent2">
                    <a:lumMod val="40000"/>
                    <a:lumOff val="60000"/>
                  </a:schemeClr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5. Sales Analysis by Product Category:</a:t>
            </a:r>
            <a:endParaRPr lang="en-US" dirty="0">
              <a:solidFill>
                <a:schemeClr val="accent2">
                  <a:lumMod val="40000"/>
                  <a:lumOff val="60000"/>
                </a:schemeClr>
              </a:solidFill>
              <a:latin typeface="Noto Sans TC" pitchFamily="34" charset="0"/>
              <a:ea typeface="Noto Sans TC" pitchFamily="34" charset="-122"/>
              <a:cs typeface="Noto Sans TC" pitchFamily="34" charset="-120"/>
            </a:endParaRPr>
          </a:p>
          <a:p>
            <a:r>
              <a:rPr lang="en-US" dirty="0">
                <a:solidFill>
                  <a:schemeClr val="accent5">
                    <a:lumMod val="40000"/>
                    <a:lumOff val="60000"/>
                  </a:schemeClr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Analyze sales performance across different product categories.</a:t>
            </a:r>
            <a:endParaRPr lang="en-US" dirty="0">
              <a:solidFill>
                <a:schemeClr val="accent5">
                  <a:lumMod val="40000"/>
                  <a:lumOff val="60000"/>
                </a:schemeClr>
              </a:solidFill>
              <a:latin typeface="Noto Sans TC" pitchFamily="34" charset="0"/>
              <a:ea typeface="Noto Sans TC" pitchFamily="34" charset="-122"/>
              <a:cs typeface="Noto Sans TC" pitchFamily="34" charset="-120"/>
            </a:endParaRPr>
          </a:p>
          <a:p>
            <a:r>
              <a:rPr lang="en-US" dirty="0">
                <a:solidFill>
                  <a:schemeClr val="accent5">
                    <a:lumMod val="40000"/>
                    <a:lumOff val="60000"/>
                  </a:schemeClr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• Provide insights into which product categories contribute the most to overall sales.</a:t>
            </a:r>
            <a:endParaRPr lang="en-US" dirty="0">
              <a:solidFill>
                <a:schemeClr val="accent5">
                  <a:lumMod val="40000"/>
                  <a:lumOff val="60000"/>
                </a:schemeClr>
              </a:solidFill>
              <a:latin typeface="Noto Sans TC" pitchFamily="34" charset="0"/>
              <a:ea typeface="Noto Sans TC" pitchFamily="34" charset="-122"/>
              <a:cs typeface="Noto Sans TC" pitchFamily="34" charset="-120"/>
            </a:endParaRPr>
          </a:p>
          <a:p>
            <a:r>
              <a:rPr lang="en-US" dirty="0">
                <a:solidFill>
                  <a:schemeClr val="accent2">
                    <a:lumMod val="40000"/>
                    <a:lumOff val="60000"/>
                  </a:schemeClr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6. Top 10 Products by Sales:</a:t>
            </a:r>
            <a:endParaRPr lang="en-US" dirty="0">
              <a:solidFill>
                <a:schemeClr val="accent2">
                  <a:lumMod val="40000"/>
                  <a:lumOff val="60000"/>
                </a:schemeClr>
              </a:solidFill>
              <a:latin typeface="Noto Sans TC" pitchFamily="34" charset="0"/>
              <a:ea typeface="Noto Sans TC" pitchFamily="34" charset="-122"/>
              <a:cs typeface="Noto Sans TC" pitchFamily="34" charset="-120"/>
            </a:endParaRPr>
          </a:p>
          <a:p>
            <a:r>
              <a:rPr lang="en-US" dirty="0">
                <a:solidFill>
                  <a:schemeClr val="accent5">
                    <a:lumMod val="40000"/>
                    <a:lumOff val="60000"/>
                  </a:schemeClr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• Identify and display the top 10 products based on sales volume.</a:t>
            </a:r>
            <a:endParaRPr lang="en-US" dirty="0">
              <a:solidFill>
                <a:schemeClr val="accent5">
                  <a:lumMod val="40000"/>
                  <a:lumOff val="60000"/>
                </a:schemeClr>
              </a:solidFill>
              <a:latin typeface="Noto Sans TC" pitchFamily="34" charset="0"/>
              <a:ea typeface="Noto Sans TC" pitchFamily="34" charset="-122"/>
              <a:cs typeface="Noto Sans TC" pitchFamily="34" charset="-120"/>
            </a:endParaRPr>
          </a:p>
          <a:p>
            <a:r>
              <a:rPr lang="en-US" dirty="0">
                <a:solidFill>
                  <a:schemeClr val="accent5">
                    <a:lumMod val="40000"/>
                    <a:lumOff val="60000"/>
                  </a:schemeClr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Allow users to quickly visualize the best-performing products in terms of sales.</a:t>
            </a:r>
            <a:endParaRPr lang="en-US" dirty="0">
              <a:solidFill>
                <a:schemeClr val="accent5">
                  <a:lumMod val="40000"/>
                  <a:lumOff val="60000"/>
                </a:schemeClr>
              </a:solidFill>
              <a:latin typeface="Noto Sans TC" pitchFamily="34" charset="0"/>
              <a:ea typeface="Noto Sans TC" pitchFamily="34" charset="-122"/>
              <a:cs typeface="Noto Sans TC" pitchFamily="34" charset="-120"/>
            </a:endParaRPr>
          </a:p>
          <a:p>
            <a:r>
              <a:rPr lang="en-US" dirty="0">
                <a:solidFill>
                  <a:schemeClr val="accent2">
                    <a:lumMod val="40000"/>
                    <a:lumOff val="60000"/>
                  </a:schemeClr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7. Sales Analysis by Days and Hours:</a:t>
            </a:r>
            <a:endParaRPr lang="en-US" dirty="0">
              <a:solidFill>
                <a:schemeClr val="accent2">
                  <a:lumMod val="40000"/>
                  <a:lumOff val="60000"/>
                </a:schemeClr>
              </a:solidFill>
              <a:latin typeface="Noto Sans TC" pitchFamily="34" charset="0"/>
              <a:ea typeface="Noto Sans TC" pitchFamily="34" charset="-122"/>
              <a:cs typeface="Noto Sans TC" pitchFamily="34" charset="-120"/>
            </a:endParaRPr>
          </a:p>
          <a:p>
            <a:r>
              <a:rPr lang="en-US" dirty="0">
                <a:solidFill>
                  <a:schemeClr val="accent5">
                    <a:lumMod val="40000"/>
                    <a:lumOff val="60000"/>
                  </a:schemeClr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• Utilize a heat map to visualize sales patterns by days and hours.</a:t>
            </a:r>
            <a:endParaRPr lang="en-US" dirty="0">
              <a:solidFill>
                <a:schemeClr val="accent5">
                  <a:lumMod val="40000"/>
                  <a:lumOff val="60000"/>
                </a:schemeClr>
              </a:solidFill>
              <a:latin typeface="Noto Sans TC" pitchFamily="34" charset="0"/>
              <a:ea typeface="Noto Sans TC" pitchFamily="34" charset="-122"/>
              <a:cs typeface="Noto Sans TC" pitchFamily="34" charset="-120"/>
            </a:endParaRPr>
          </a:p>
          <a:p>
            <a:r>
              <a:rPr lang="en-US" dirty="0">
                <a:solidFill>
                  <a:schemeClr val="accent5">
                    <a:lumMod val="40000"/>
                    <a:lumOff val="60000"/>
                  </a:schemeClr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• Implement tooltips to display detailed metrics (Sales, Orders, Quantity) when hovering over a specific day-hour.</a:t>
            </a:r>
            <a:endParaRPr lang="en-US" dirty="0">
              <a:solidFill>
                <a:schemeClr val="accent5">
                  <a:lumMod val="40000"/>
                  <a:lumOff val="60000"/>
                </a:schemeClr>
              </a:solidFill>
              <a:latin typeface="Noto Sans TC" pitchFamily="34" charset="0"/>
              <a:ea typeface="Noto Sans TC" pitchFamily="34" charset="-122"/>
              <a:cs typeface="Noto Sans TC" pitchFamily="34" charset="-12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20" y="3058795"/>
            <a:ext cx="7477760" cy="1909445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7545"/>
              </a:lnSpc>
              <a:buNone/>
            </a:pPr>
            <a:endParaRPr lang="en-US" sz="6035" dirty="0">
              <a:solidFill>
                <a:srgbClr val="B380FF"/>
              </a:solidFill>
              <a:latin typeface="Sora" pitchFamily="34" charset="0"/>
              <a:ea typeface="Sora" pitchFamily="34" charset="-122"/>
              <a:cs typeface="Sora" pitchFamily="34" charset="-120"/>
            </a:endParaRPr>
          </a:p>
          <a:p>
            <a:pPr marL="0" algn="l">
              <a:lnSpc>
                <a:spcPts val="5470"/>
              </a:lnSpc>
              <a:buClrTx/>
              <a:buSzTx/>
              <a:buFontTx/>
              <a:buNone/>
            </a:pPr>
            <a:r>
              <a:rPr lang="en-US" sz="4375" dirty="0">
                <a:solidFill>
                  <a:schemeClr val="accent2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Key Findings</a:t>
            </a:r>
            <a:endParaRPr lang="en-US" sz="4375" dirty="0">
              <a:solidFill>
                <a:schemeClr val="accent2"/>
              </a:solidFill>
              <a:latin typeface="Sora" pitchFamily="34" charset="0"/>
              <a:ea typeface="Sora" pitchFamily="34" charset="-122"/>
              <a:cs typeface="Sora" pitchFamily="34" charset="-120"/>
            </a:endParaRPr>
          </a:p>
        </p:txBody>
      </p:sp>
      <p:sp>
        <p:nvSpPr>
          <p:cNvPr id="6" name="Text 2"/>
          <p:cNvSpPr/>
          <p:nvPr/>
        </p:nvSpPr>
        <p:spPr>
          <a:xfrm>
            <a:off x="1214120" y="4956810"/>
            <a:ext cx="7096760" cy="291846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625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→ Total Sales Revenue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
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→ Daily Sales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
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→ Average Sales per Day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
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→ Sales by Product Category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
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→ Sales by Time of Day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
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→ Sales by Day of Week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
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→ Average Transaction Value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
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→ Sales Growth Rate</a:t>
            </a:r>
            <a:endParaRPr lang="en-US" sz="1750" dirty="0"/>
          </a:p>
        </p:txBody>
      </p:sp>
      <p:sp>
        <p:nvSpPr>
          <p:cNvPr id="7" name="Text 1"/>
          <p:cNvSpPr/>
          <p:nvPr>
            <p:custDataLst>
              <p:tags r:id="rId3"/>
            </p:custDataLst>
          </p:nvPr>
        </p:nvSpPr>
        <p:spPr>
          <a:xfrm>
            <a:off x="523875" y="408305"/>
            <a:ext cx="5031105" cy="869315"/>
          </a:xfrm>
          <a:prstGeom prst="rect">
            <a:avLst/>
          </a:prstGeom>
          <a:noFill/>
        </p:spPr>
        <p:txBody>
          <a:bodyPr wrap="none" rtlCol="0" anchor="t"/>
          <a:p>
            <a:pPr marL="0" indent="0">
              <a:lnSpc>
                <a:spcPts val="5470"/>
              </a:lnSpc>
              <a:buNone/>
            </a:pPr>
            <a:r>
              <a:rPr lang="en-US" sz="4375" dirty="0">
                <a:solidFill>
                  <a:schemeClr val="accent2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Technical Stacks:</a:t>
            </a:r>
            <a:endParaRPr lang="en-US" sz="4375" dirty="0">
              <a:solidFill>
                <a:schemeClr val="accent2"/>
              </a:solidFill>
              <a:latin typeface="Sora" pitchFamily="34" charset="0"/>
              <a:ea typeface="Sora" pitchFamily="34" charset="-122"/>
              <a:cs typeface="Sora" pitchFamily="34" charset="-120"/>
            </a:endParaRPr>
          </a:p>
        </p:txBody>
      </p:sp>
      <p:sp>
        <p:nvSpPr>
          <p:cNvPr id="8" name="Text 2"/>
          <p:cNvSpPr/>
          <p:nvPr>
            <p:custDataLst>
              <p:tags r:id="rId4"/>
            </p:custDataLst>
          </p:nvPr>
        </p:nvSpPr>
        <p:spPr>
          <a:xfrm>
            <a:off x="762000" y="1364615"/>
            <a:ext cx="8534400" cy="438785"/>
          </a:xfrm>
          <a:prstGeom prst="rect">
            <a:avLst/>
          </a:prstGeom>
          <a:noFill/>
        </p:spPr>
        <p:txBody>
          <a:bodyPr wrap="none" rtlCol="0" anchor="t"/>
          <a:p>
            <a:pPr marL="800100" lvl="1" indent="-342900" algn="l">
              <a:lnSpc>
                <a:spcPts val="2625"/>
              </a:lnSpc>
              <a:buSzPct val="100000"/>
              <a:buFont typeface="+mj-lt"/>
              <a:buAutoNum type="arabicPeriod"/>
            </a:pPr>
            <a:r>
              <a:rPr lang="en-US" sz="1750" dirty="0">
                <a:solidFill>
                  <a:srgbClr val="F2F2F2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MY SQL </a:t>
            </a:r>
            <a:endParaRPr lang="en-US" sz="1750" dirty="0"/>
          </a:p>
        </p:txBody>
      </p:sp>
      <p:sp>
        <p:nvSpPr>
          <p:cNvPr id="11" name="Text 3"/>
          <p:cNvSpPr/>
          <p:nvPr>
            <p:custDataLst>
              <p:tags r:id="rId5"/>
            </p:custDataLst>
          </p:nvPr>
        </p:nvSpPr>
        <p:spPr>
          <a:xfrm>
            <a:off x="1231265" y="1870710"/>
            <a:ext cx="8065135" cy="476885"/>
          </a:xfrm>
          <a:prstGeom prst="rect">
            <a:avLst/>
          </a:prstGeom>
          <a:noFill/>
        </p:spPr>
        <p:txBody>
          <a:bodyPr wrap="none" rtlCol="0" anchor="t"/>
          <a:p>
            <a:pPr marL="342900" indent="-342900" algn="l">
              <a:lnSpc>
                <a:spcPts val="2625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Microsoft Power BI</a:t>
            </a:r>
            <a:endParaRPr lang="en-US" sz="1750" dirty="0"/>
          </a:p>
        </p:txBody>
      </p:sp>
      <p:sp>
        <p:nvSpPr>
          <p:cNvPr id="12" name="Text 4"/>
          <p:cNvSpPr/>
          <p:nvPr>
            <p:custDataLst>
              <p:tags r:id="rId6"/>
            </p:custDataLst>
          </p:nvPr>
        </p:nvSpPr>
        <p:spPr>
          <a:xfrm>
            <a:off x="1224915" y="2237105"/>
            <a:ext cx="8071485" cy="447040"/>
          </a:xfrm>
          <a:prstGeom prst="rect">
            <a:avLst/>
          </a:prstGeom>
          <a:noFill/>
        </p:spPr>
        <p:txBody>
          <a:bodyPr wrap="none" rtlCol="0" anchor="t"/>
          <a:p>
            <a:pPr marL="342900" indent="-342900" algn="l">
              <a:lnSpc>
                <a:spcPts val="2625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Advance DAX Codes</a:t>
            </a:r>
            <a:endParaRPr lang="en-US" sz="1750" dirty="0"/>
          </a:p>
        </p:txBody>
      </p:sp>
      <p:sp>
        <p:nvSpPr>
          <p:cNvPr id="13" name="Text 5"/>
          <p:cNvSpPr/>
          <p:nvPr>
            <p:custDataLst>
              <p:tags r:id="rId7"/>
            </p:custDataLst>
          </p:nvPr>
        </p:nvSpPr>
        <p:spPr>
          <a:xfrm>
            <a:off x="1231265" y="2670810"/>
            <a:ext cx="8065135" cy="419100"/>
          </a:xfrm>
          <a:prstGeom prst="rect">
            <a:avLst/>
          </a:prstGeom>
          <a:noFill/>
        </p:spPr>
        <p:txBody>
          <a:bodyPr wrap="none" rtlCol="0" anchor="t"/>
          <a:p>
            <a:pPr marL="342900" indent="-342900" algn="l">
              <a:lnSpc>
                <a:spcPts val="2625"/>
              </a:lnSpc>
              <a:buSzPct val="100000"/>
              <a:buFont typeface="+mj-lt"/>
              <a:buAutoNum type="arabicPeriod" startAt="4"/>
            </a:pPr>
            <a:r>
              <a:rPr lang="en-US" sz="1750" dirty="0">
                <a:solidFill>
                  <a:srgbClr val="F2F2F2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Power BI Techniques</a:t>
            </a:r>
            <a:endParaRPr lang="en-US" sz="1750" dirty="0"/>
          </a:p>
        </p:txBody>
      </p:sp>
      <p:sp>
        <p:nvSpPr>
          <p:cNvPr id="14" name="Text 6"/>
          <p:cNvSpPr/>
          <p:nvPr>
            <p:custDataLst>
              <p:tags r:id="rId8"/>
            </p:custDataLst>
          </p:nvPr>
        </p:nvSpPr>
        <p:spPr>
          <a:xfrm>
            <a:off x="1231265" y="3121660"/>
            <a:ext cx="8065135" cy="466725"/>
          </a:xfrm>
          <a:prstGeom prst="rect">
            <a:avLst/>
          </a:prstGeom>
          <a:noFill/>
        </p:spPr>
        <p:txBody>
          <a:bodyPr wrap="none" rtlCol="0" anchor="t"/>
          <a:p>
            <a:pPr marL="342900" indent="-342900" algn="l">
              <a:lnSpc>
                <a:spcPts val="2625"/>
              </a:lnSpc>
              <a:buSzPct val="100000"/>
              <a:buFont typeface="+mj-lt"/>
              <a:buAutoNum type="arabicPeriod" startAt="5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Creating a Date Table</a:t>
            </a:r>
            <a:endParaRPr lang="en-US" sz="1750" dirty="0"/>
          </a:p>
        </p:txBody>
      </p:sp>
      <p:sp>
        <p:nvSpPr>
          <p:cNvPr id="15" name="Text 7"/>
          <p:cNvSpPr/>
          <p:nvPr>
            <p:custDataLst>
              <p:tags r:id="rId9"/>
            </p:custDataLst>
          </p:nvPr>
        </p:nvSpPr>
        <p:spPr>
          <a:xfrm>
            <a:off x="1231265" y="3440430"/>
            <a:ext cx="8065135" cy="1056005"/>
          </a:xfrm>
          <a:prstGeom prst="rect">
            <a:avLst/>
          </a:prstGeom>
          <a:noFill/>
        </p:spPr>
        <p:txBody>
          <a:bodyPr wrap="square" rtlCol="0" anchor="t"/>
          <a:p>
            <a:pPr marL="0" indent="0" algn="l">
              <a:lnSpc>
                <a:spcPts val="2625"/>
              </a:lnSpc>
              <a:buSzPct val="100000"/>
              <a:buFont typeface="+mj-lt"/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6.  How to use Date/Time functions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
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635"/>
            <a:ext cx="14630400" cy="8435340"/>
          </a:xfrm>
          <a:prstGeom prst="rect">
            <a:avLst/>
          </a:prstGeom>
          <a:solidFill>
            <a:srgbClr val="07070C"/>
          </a:solidFill>
        </p:spPr>
      </p:sp>
      <p:sp>
        <p:nvSpPr>
          <p:cNvPr id="5" name="Text 1"/>
          <p:cNvSpPr/>
          <p:nvPr/>
        </p:nvSpPr>
        <p:spPr>
          <a:xfrm>
            <a:off x="2918460" y="3313430"/>
            <a:ext cx="10464800" cy="405320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en-US" sz="9600" dirty="0">
                <a:solidFill>
                  <a:schemeClr val="accent2">
                    <a:lumMod val="75000"/>
                  </a:schemeClr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THANK YOU</a:t>
            </a:r>
            <a:endParaRPr lang="en-US" sz="9600" dirty="0">
              <a:solidFill>
                <a:schemeClr val="accent2">
                  <a:lumMod val="75000"/>
                </a:schemeClr>
              </a:solidFill>
              <a:latin typeface="Sora" pitchFamily="34" charset="0"/>
              <a:ea typeface="Sora" pitchFamily="34" charset="-122"/>
              <a:cs typeface="Sora" pitchFamily="34" charset="-120"/>
            </a:endParaRPr>
          </a:p>
        </p:txBody>
      </p:sp>
      <p:sp>
        <p:nvSpPr>
          <p:cNvPr id="6" name="Text 2"/>
          <p:cNvSpPr/>
          <p:nvPr/>
        </p:nvSpPr>
        <p:spPr>
          <a:xfrm>
            <a:off x="833199" y="5218867"/>
            <a:ext cx="7477601" cy="99976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625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3800</Words>
  <Application>WPS Presentation</Application>
  <PresentationFormat>On-screen Show (16:9)</PresentationFormat>
  <Paragraphs>98</Paragraphs>
  <Slides>8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26" baseType="lpstr">
      <vt:lpstr>Arial</vt:lpstr>
      <vt:lpstr>SimSun</vt:lpstr>
      <vt:lpstr>Wingdings</vt:lpstr>
      <vt:lpstr>Sora</vt:lpstr>
      <vt:lpstr>Segoe Print</vt:lpstr>
      <vt:lpstr>Sora</vt:lpstr>
      <vt:lpstr>Sora</vt:lpstr>
      <vt:lpstr>Noto Sans TC</vt:lpstr>
      <vt:lpstr>Noto Sans TC</vt:lpstr>
      <vt:lpstr>Noto Sans TC</vt:lpstr>
      <vt:lpstr>Segoe UI Light</vt:lpstr>
      <vt:lpstr>Arial</vt:lpstr>
      <vt:lpstr>Segoe UI</vt:lpstr>
      <vt:lpstr>Calibri</vt:lpstr>
      <vt:lpstr>Microsoft YaHei</vt:lpstr>
      <vt:lpstr>Arial Unicode MS</vt:lpstr>
      <vt:lpstr>MingLiU-ExtB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cw</cp:lastModifiedBy>
  <cp:revision>8</cp:revision>
  <dcterms:created xsi:type="dcterms:W3CDTF">2024-06-18T18:16:00Z</dcterms:created>
  <dcterms:modified xsi:type="dcterms:W3CDTF">2024-06-19T10:19:52Z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F42D31ED428346DB85230EEE110636AB_12</vt:lpwstr>
  </property>
  <property fmtid="{D5CDD505-2E9C-101B-9397-08002B2CF9AE}" pid="3" name="KSOProductBuildVer">
    <vt:lpwstr>1033-12.2.0.17119</vt:lpwstr>
  </property>
</Properties>
</file>